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302" r:id="rId2"/>
    <p:sldId id="275" r:id="rId3"/>
    <p:sldId id="274" r:id="rId4"/>
    <p:sldId id="276" r:id="rId5"/>
    <p:sldId id="273" r:id="rId6"/>
    <p:sldId id="269" r:id="rId7"/>
    <p:sldId id="308" r:id="rId8"/>
    <p:sldId id="319" r:id="rId9"/>
    <p:sldId id="315" r:id="rId10"/>
    <p:sldId id="320" r:id="rId11"/>
    <p:sldId id="316" r:id="rId12"/>
    <p:sldId id="321" r:id="rId13"/>
    <p:sldId id="345" r:id="rId14"/>
    <p:sldId id="322" r:id="rId15"/>
    <p:sldId id="323" r:id="rId16"/>
    <p:sldId id="324" r:id="rId17"/>
    <p:sldId id="325" r:id="rId18"/>
    <p:sldId id="312" r:id="rId19"/>
    <p:sldId id="328" r:id="rId20"/>
    <p:sldId id="327" r:id="rId21"/>
    <p:sldId id="326" r:id="rId22"/>
    <p:sldId id="329" r:id="rId23"/>
    <p:sldId id="330" r:id="rId24"/>
    <p:sldId id="331" r:id="rId25"/>
    <p:sldId id="332" r:id="rId26"/>
    <p:sldId id="333" r:id="rId27"/>
    <p:sldId id="334" r:id="rId28"/>
    <p:sldId id="337" r:id="rId29"/>
    <p:sldId id="335" r:id="rId30"/>
    <p:sldId id="336" r:id="rId31"/>
    <p:sldId id="338" r:id="rId32"/>
    <p:sldId id="339" r:id="rId33"/>
    <p:sldId id="340" r:id="rId34"/>
    <p:sldId id="341" r:id="rId35"/>
    <p:sldId id="342" r:id="rId36"/>
    <p:sldId id="343" r:id="rId37"/>
    <p:sldId id="344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Google Sans" panose="020B0604020202020204" charset="0"/>
      <p:regular r:id="rId41"/>
      <p:bold r:id="rId42"/>
      <p:italic r:id="rId43"/>
      <p:boldItalic r:id="rId44"/>
    </p:embeddedFont>
    <p:embeddedFont>
      <p:font typeface="Roboto Mono Light" panose="00000009000000000000" pitchFamily="49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B00"/>
    <a:srgbClr val="34A8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3b3f8461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3b3f8461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390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b3f846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b3f846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692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b3f846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b3f846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8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993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62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02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3b3f846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3b3f846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3b3f8461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3b3f8461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8dee1d198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8dee1d198_1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99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5514d536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5514d536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3b3f846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3b3f846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97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3b3f846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3b3f846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42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3b3f8461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3b3f8461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74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8dee1d198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8dee1d198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2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Quote - Full Screen - Gree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2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Quote - Full Screen - Green 1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320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  <p:sldLayoutId id="2147483658" r:id="rId8"/>
    <p:sldLayoutId id="2147483660" r:id="rId9"/>
    <p:sldLayoutId id="2147483661" r:id="rId10"/>
    <p:sldLayoutId id="2147483665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7B6F-98CB-09EB-CE4B-78A9B6F4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Time Series Analysis – Sales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0555B7-2C2B-EE84-BF2C-E35D17E63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</p:spPr>
        <p:txBody>
          <a:bodyPr wrap="square" anchor="t">
            <a:normAutofit/>
          </a:bodyPr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500"/>
              <a:t>Presentation by Rohan Mitra</a:t>
            </a:r>
          </a:p>
        </p:txBody>
      </p:sp>
    </p:spTree>
    <p:extLst>
      <p:ext uri="{BB962C8B-B14F-4D97-AF65-F5344CB8AC3E}">
        <p14:creationId xmlns:p14="http://schemas.microsoft.com/office/powerpoint/2010/main" val="4262217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4"/>
                </a:solidFill>
              </a:rPr>
              <a:t>Editable Location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84B4F8-B6A3-1DF4-3EB4-0D96E3E37E35}"/>
              </a:ext>
            </a:extLst>
          </p:cNvPr>
          <p:cNvSpPr/>
          <p:nvPr/>
        </p:nvSpPr>
        <p:spPr>
          <a:xfrm>
            <a:off x="3616037" y="448045"/>
            <a:ext cx="3810000" cy="75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466E5-2C6D-D999-0310-B3852373466E}"/>
              </a:ext>
            </a:extLst>
          </p:cNvPr>
          <p:cNvSpPr txBox="1"/>
          <p:nvPr/>
        </p:nvSpPr>
        <p:spPr>
          <a:xfrm>
            <a:off x="3616037" y="242698"/>
            <a:ext cx="4853906" cy="1066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500"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Diagnostics – Partial Autocorrelation Plot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146;p28">
                <a:extLst>
                  <a:ext uri="{FF2B5EF4-FFF2-40B4-BE49-F238E27FC236}">
                    <a16:creationId xmlns:a16="http://schemas.microsoft.com/office/drawing/2014/main" id="{553D4893-826D-00E7-A60D-A53799EBC5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9397" y="2052205"/>
                <a:ext cx="4922583" cy="254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200"/>
                  <a:buFont typeface="Google Sans"/>
                  <a:buNone/>
                  <a:defRPr sz="4200" b="1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Google Sans"/>
                  <a:buNone/>
                  <a:defRPr sz="2800" b="0" i="0" u="none" strike="noStrike" cap="none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defRPr>
                </a:lvl9pPr>
              </a:lstStyle>
              <a:p>
                <a:pPr marL="285750" indent="-285750"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The partial autocorrelation is the correlation without the effect of any correlations due to the terms at shorter lags</a:t>
                </a:r>
              </a:p>
              <a:p>
                <a:pPr marL="285750" indent="-285750">
                  <a:buSzPct val="150000"/>
                  <a:buFont typeface="Arial" panose="020B0604020202020204" pitchFamily="34" charset="0"/>
                  <a:buChar char="•"/>
                </a:pPr>
                <a:endParaRPr lang="en-US" sz="1600" b="0" dirty="0"/>
              </a:p>
              <a:p>
                <a:pPr marL="285750" indent="-285750">
                  <a:buSzPct val="150000"/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PAC 7 days ago </a:t>
                </a:r>
                <a14:m>
                  <m:oMath xmlns:m="http://schemas.openxmlformats.org/officeDocument/2006/math">
                    <m:r>
                      <a:rPr lang="en-US" sz="1600" b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0" dirty="0"/>
                  <a:t> only 7 days ago matters, not the rest of the week</a:t>
                </a:r>
              </a:p>
            </p:txBody>
          </p:sp>
        </mc:Choice>
        <mc:Fallback>
          <p:sp>
            <p:nvSpPr>
              <p:cNvPr id="4" name="Google Shape;146;p28">
                <a:extLst>
                  <a:ext uri="{FF2B5EF4-FFF2-40B4-BE49-F238E27FC236}">
                    <a16:creationId xmlns:a16="http://schemas.microsoft.com/office/drawing/2014/main" id="{553D4893-826D-00E7-A60D-A53799EBC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397" y="2052205"/>
                <a:ext cx="4922583" cy="2544900"/>
              </a:xfrm>
              <a:prstGeom prst="rect">
                <a:avLst/>
              </a:prstGeom>
              <a:blipFill>
                <a:blip r:embed="rId3"/>
                <a:stretch>
                  <a:fillRect l="-3594" t="-6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08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B2A87-ABCE-CB6D-56E9-2ED41258EC4A}"/>
              </a:ext>
            </a:extLst>
          </p:cNvPr>
          <p:cNvSpPr txBox="1"/>
          <p:nvPr/>
        </p:nvSpPr>
        <p:spPr>
          <a:xfrm>
            <a:off x="1655618" y="263236"/>
            <a:ext cx="65878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Diagnostics – Partial Autocorrelation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EDA1-AF7E-604A-5E6E-9D2EF227A983}"/>
              </a:ext>
            </a:extLst>
          </p:cNvPr>
          <p:cNvSpPr txBox="1"/>
          <p:nvPr/>
        </p:nvSpPr>
        <p:spPr>
          <a:xfrm>
            <a:off x="443346" y="1282821"/>
            <a:ext cx="43226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Lags of 1,4,6,10,11,12,16,17,20, 21,24 days have significant PAC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F6368"/>
              </a:solidFill>
              <a:latin typeface="Roboto Mono Light"/>
              <a:ea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NOT dependent on autocorrelation from other lags in between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F6368"/>
              </a:solidFill>
              <a:latin typeface="Roboto Mono Light"/>
              <a:ea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Could be better for prediction with </a:t>
            </a:r>
            <a:r>
              <a:rPr lang="en-US" b="1" dirty="0">
                <a:solidFill>
                  <a:srgbClr val="5F6368"/>
                </a:solidFill>
                <a:latin typeface="Roboto Mono Light"/>
                <a:ea typeface="Roboto Mono Light"/>
              </a:rPr>
              <a:t>less</a:t>
            </a: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 features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8350586-C37A-D8F9-8C2D-B9E32E34D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04" y="1282821"/>
            <a:ext cx="3676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3CDCF-A75D-20DC-2BC9-865C35C6429C}"/>
              </a:ext>
            </a:extLst>
          </p:cNvPr>
          <p:cNvCxnSpPr>
            <a:cxnSpLocks/>
          </p:cNvCxnSpPr>
          <p:nvPr/>
        </p:nvCxnSpPr>
        <p:spPr>
          <a:xfrm>
            <a:off x="1655618" y="739362"/>
            <a:ext cx="6518564" cy="0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60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Editable Location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3CF25B-577F-7853-36D0-B5636E41461E}"/>
              </a:ext>
            </a:extLst>
          </p:cNvPr>
          <p:cNvSpPr/>
          <p:nvPr/>
        </p:nvSpPr>
        <p:spPr>
          <a:xfrm>
            <a:off x="3796145" y="477982"/>
            <a:ext cx="3810000" cy="75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4C584-076A-99A4-34C7-C460F736DE25}"/>
              </a:ext>
            </a:extLst>
          </p:cNvPr>
          <p:cNvSpPr txBox="1"/>
          <p:nvPr/>
        </p:nvSpPr>
        <p:spPr>
          <a:xfrm>
            <a:off x="3692235" y="553813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algn="ctr"/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Diagnostics – Dickey-Fuller</a:t>
            </a:r>
          </a:p>
        </p:txBody>
      </p:sp>
      <p:sp>
        <p:nvSpPr>
          <p:cNvPr id="6" name="Google Shape;146;p28">
            <a:extLst>
              <a:ext uri="{FF2B5EF4-FFF2-40B4-BE49-F238E27FC236}">
                <a16:creationId xmlns:a16="http://schemas.microsoft.com/office/drawing/2014/main" id="{04F6AA95-1DE6-3F77-BA52-17132015FF2A}"/>
              </a:ext>
            </a:extLst>
          </p:cNvPr>
          <p:cNvSpPr txBox="1">
            <a:spLocks/>
          </p:cNvSpPr>
          <p:nvPr/>
        </p:nvSpPr>
        <p:spPr>
          <a:xfrm>
            <a:off x="3902761" y="2007368"/>
            <a:ext cx="4922583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Is my data stationary?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Does the data have any significant trends?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If p-value &lt; 0.05 → data is stationary</a:t>
            </a:r>
          </a:p>
          <a:p>
            <a:pPr>
              <a:buSzPct val="150000"/>
            </a:pPr>
            <a:r>
              <a:rPr lang="en-US" sz="1600" b="0" dirty="0"/>
              <a:t>      Else data is NOT stationary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Matters mainly for classical approaches (assumptions)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For ML approaches: Need to try both</a:t>
            </a:r>
          </a:p>
        </p:txBody>
      </p:sp>
    </p:spTree>
    <p:extLst>
      <p:ext uri="{BB962C8B-B14F-4D97-AF65-F5344CB8AC3E}">
        <p14:creationId xmlns:p14="http://schemas.microsoft.com/office/powerpoint/2010/main" val="376124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B2A87-ABCE-CB6D-56E9-2ED41258EC4A}"/>
              </a:ext>
            </a:extLst>
          </p:cNvPr>
          <p:cNvSpPr txBox="1"/>
          <p:nvPr/>
        </p:nvSpPr>
        <p:spPr>
          <a:xfrm>
            <a:off x="2112817" y="262308"/>
            <a:ext cx="65878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Diagnostics – Dickey-Fuller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3EDA1-AF7E-604A-5E6E-9D2EF227A983}"/>
              </a:ext>
            </a:extLst>
          </p:cNvPr>
          <p:cNvSpPr txBox="1"/>
          <p:nvPr/>
        </p:nvSpPr>
        <p:spPr>
          <a:xfrm>
            <a:off x="457201" y="1719239"/>
            <a:ext cx="43226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P value = 0.00739 &lt;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F6368"/>
              </a:solidFill>
              <a:latin typeface="Roboto Mono Light"/>
              <a:ea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Data IS 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F6368"/>
              </a:solidFill>
              <a:latin typeface="Roboto Mono Light"/>
              <a:ea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</a:rPr>
              <a:t>Constant variance over time - No major seasonality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3CDCF-A75D-20DC-2BC9-865C35C6429C}"/>
              </a:ext>
            </a:extLst>
          </p:cNvPr>
          <p:cNvCxnSpPr>
            <a:cxnSpLocks/>
          </p:cNvCxnSpPr>
          <p:nvPr/>
        </p:nvCxnSpPr>
        <p:spPr>
          <a:xfrm>
            <a:off x="2112817" y="739362"/>
            <a:ext cx="50638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CEDD5EE-EB7D-05EC-75FB-DEB46490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736" y="1047476"/>
            <a:ext cx="4322618" cy="294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3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Editable Location</a:t>
            </a:r>
            <a:endParaRPr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42BDC6-9E6D-0AC3-0FC1-6F9566FB39F5}"/>
              </a:ext>
            </a:extLst>
          </p:cNvPr>
          <p:cNvSpPr/>
          <p:nvPr/>
        </p:nvSpPr>
        <p:spPr>
          <a:xfrm>
            <a:off x="3796145" y="477982"/>
            <a:ext cx="3810000" cy="75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22251-6B60-0F1D-483E-F6606D1A9443}"/>
              </a:ext>
            </a:extLst>
          </p:cNvPr>
          <p:cNvSpPr txBox="1"/>
          <p:nvPr/>
        </p:nvSpPr>
        <p:spPr>
          <a:xfrm>
            <a:off x="3657597" y="477982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algn="ctr"/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Diagnostics – Dickey-Fuller</a:t>
            </a:r>
          </a:p>
        </p:txBody>
      </p:sp>
      <p:sp>
        <p:nvSpPr>
          <p:cNvPr id="6" name="Google Shape;146;p28">
            <a:extLst>
              <a:ext uri="{FF2B5EF4-FFF2-40B4-BE49-F238E27FC236}">
                <a16:creationId xmlns:a16="http://schemas.microsoft.com/office/drawing/2014/main" id="{6E24A1FB-F8A2-4823-9A94-98A49BCEB73B}"/>
              </a:ext>
            </a:extLst>
          </p:cNvPr>
          <p:cNvSpPr txBox="1">
            <a:spLocks/>
          </p:cNvSpPr>
          <p:nvPr/>
        </p:nvSpPr>
        <p:spPr>
          <a:xfrm>
            <a:off x="3902761" y="1972732"/>
            <a:ext cx="4922583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Convert from non-stationary to stationary – take differences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u="sng" dirty="0"/>
              <a:t>1st difference</a:t>
            </a:r>
            <a:r>
              <a:rPr lang="en-US" sz="1600" b="0" dirty="0"/>
              <a:t>: Predict how much my sales will increase/decrease by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u="sng" dirty="0"/>
              <a:t>2nd difference</a:t>
            </a:r>
            <a:r>
              <a:rPr lang="en-US" sz="1600" b="0" dirty="0"/>
              <a:t>: Predict how much change the increase or decrease in sales will be by - like 2nd derivative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Difference can be taken based on lags identified earlier</a:t>
            </a:r>
          </a:p>
        </p:txBody>
      </p:sp>
    </p:spTree>
    <p:extLst>
      <p:ext uri="{BB962C8B-B14F-4D97-AF65-F5344CB8AC3E}">
        <p14:creationId xmlns:p14="http://schemas.microsoft.com/office/powerpoint/2010/main" val="3831428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A8600"/>
                </a:solidFill>
              </a:rPr>
              <a:t>Editable Location</a:t>
            </a:r>
            <a:endParaRPr sz="1600">
              <a:solidFill>
                <a:srgbClr val="EA86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5657B4-573A-3619-992B-D8ACD7F0C82A}"/>
              </a:ext>
            </a:extLst>
          </p:cNvPr>
          <p:cNvSpPr/>
          <p:nvPr/>
        </p:nvSpPr>
        <p:spPr>
          <a:xfrm>
            <a:off x="3796145" y="477982"/>
            <a:ext cx="3810000" cy="75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74131-661F-BAF5-8CD9-6930AF157BD8}"/>
              </a:ext>
            </a:extLst>
          </p:cNvPr>
          <p:cNvSpPr txBox="1"/>
          <p:nvPr/>
        </p:nvSpPr>
        <p:spPr>
          <a:xfrm>
            <a:off x="3796145" y="311643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 fontScale="92500"/>
          </a:bodyPr>
          <a:lstStyle/>
          <a:p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Time Series Feature Engineering</a:t>
            </a:r>
          </a:p>
        </p:txBody>
      </p:sp>
      <p:sp>
        <p:nvSpPr>
          <p:cNvPr id="6" name="Google Shape;146;p28">
            <a:extLst>
              <a:ext uri="{FF2B5EF4-FFF2-40B4-BE49-F238E27FC236}">
                <a16:creationId xmlns:a16="http://schemas.microsoft.com/office/drawing/2014/main" id="{3D33B828-DB32-AE20-B736-B75630E61C76}"/>
              </a:ext>
            </a:extLst>
          </p:cNvPr>
          <p:cNvSpPr txBox="1">
            <a:spLocks/>
          </p:cNvSpPr>
          <p:nvPr/>
        </p:nvSpPr>
        <p:spPr>
          <a:xfrm>
            <a:off x="3907404" y="1866245"/>
            <a:ext cx="4391469" cy="247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Adding features we know at prediction time to the input (</a:t>
            </a:r>
            <a:r>
              <a:rPr lang="en-US" sz="1600" b="0" dirty="0" err="1"/>
              <a:t>eg</a:t>
            </a:r>
            <a:r>
              <a:rPr lang="en-US" sz="1600" b="0" dirty="0"/>
              <a:t>: Advertising spend)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Experience: 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Day of the week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Week of the year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Week of the month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Helps emphasize seasonality</a:t>
            </a:r>
          </a:p>
        </p:txBody>
      </p:sp>
    </p:spTree>
    <p:extLst>
      <p:ext uri="{BB962C8B-B14F-4D97-AF65-F5344CB8AC3E}">
        <p14:creationId xmlns:p14="http://schemas.microsoft.com/office/powerpoint/2010/main" val="83716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EA8600"/>
                </a:solidFill>
              </a:rPr>
              <a:t>Editable Location</a:t>
            </a:r>
            <a:endParaRPr sz="1600">
              <a:solidFill>
                <a:srgbClr val="EA86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5657B4-573A-3619-992B-D8ACD7F0C82A}"/>
              </a:ext>
            </a:extLst>
          </p:cNvPr>
          <p:cNvSpPr/>
          <p:nvPr/>
        </p:nvSpPr>
        <p:spPr>
          <a:xfrm>
            <a:off x="3796145" y="477982"/>
            <a:ext cx="3810000" cy="75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74131-661F-BAF5-8CD9-6930AF157BD8}"/>
              </a:ext>
            </a:extLst>
          </p:cNvPr>
          <p:cNvSpPr txBox="1"/>
          <p:nvPr/>
        </p:nvSpPr>
        <p:spPr>
          <a:xfrm>
            <a:off x="3304307" y="689493"/>
            <a:ext cx="565958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algn="ctr"/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Time Series Feature Engineering – Updated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6D7D1-73AB-7F36-AE18-DF376C54E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689" y="1754332"/>
            <a:ext cx="5334000" cy="239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07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Example with DARTS</a:t>
            </a:r>
          </a:p>
        </p:txBody>
      </p:sp>
    </p:spTree>
    <p:extLst>
      <p:ext uri="{BB962C8B-B14F-4D97-AF65-F5344CB8AC3E}">
        <p14:creationId xmlns:p14="http://schemas.microsoft.com/office/powerpoint/2010/main" val="269103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F4E7D8-B9D2-B987-77E3-D944EE67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57" y="991633"/>
            <a:ext cx="6302286" cy="2911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40468D-B8EC-9B1D-8D2F-4276C7B5BD78}"/>
              </a:ext>
            </a:extLst>
          </p:cNvPr>
          <p:cNvSpPr txBox="1"/>
          <p:nvPr/>
        </p:nvSpPr>
        <p:spPr>
          <a:xfrm>
            <a:off x="1904998" y="-82722"/>
            <a:ext cx="565958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algn="ctr"/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Final Dataset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F7302A-853C-653A-C31C-6770603DC526}"/>
              </a:ext>
            </a:extLst>
          </p:cNvPr>
          <p:cNvCxnSpPr>
            <a:cxnSpLocks/>
          </p:cNvCxnSpPr>
          <p:nvPr/>
        </p:nvCxnSpPr>
        <p:spPr>
          <a:xfrm>
            <a:off x="3629891" y="587995"/>
            <a:ext cx="2279073" cy="0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28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3FD42-D5B5-54DA-01AC-C107F6D3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668" y="2060452"/>
            <a:ext cx="5764131" cy="23289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6AEB3-764F-51C0-81AD-CFF7E03E4CDB}"/>
                  </a:ext>
                </a:extLst>
              </p:cNvPr>
              <p:cNvSpPr txBox="1"/>
              <p:nvPr/>
            </p:nvSpPr>
            <p:spPr>
              <a:xfrm>
                <a:off x="1398668" y="1004454"/>
                <a:ext cx="398318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First 413 days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dk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 Training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Last 103 days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dk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rPr>
                      <m:t>→</m:t>
                    </m:r>
                  </m:oMath>
                </a14:m>
                <a:r>
                  <a:rPr lang="en-US" sz="1600" dirty="0">
                    <a:solidFill>
                      <a:schemeClr val="dk1"/>
                    </a:solidFill>
                    <a:latin typeface="Google Sans"/>
                    <a:ea typeface="Google Sans"/>
                    <a:cs typeface="Google Sans"/>
                    <a:sym typeface="Google Sans"/>
                  </a:rPr>
                  <a:t> Testing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C6AEB3-764F-51C0-81AD-CFF7E03E4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668" y="1004454"/>
                <a:ext cx="3983182" cy="830997"/>
              </a:xfrm>
              <a:prstGeom prst="rect">
                <a:avLst/>
              </a:prstGeom>
              <a:blipFill>
                <a:blip r:embed="rId3"/>
                <a:stretch>
                  <a:fillRect l="-612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FF23FB-BDB7-D8E5-99AE-CD9906C6AC9B}"/>
              </a:ext>
            </a:extLst>
          </p:cNvPr>
          <p:cNvCxnSpPr>
            <a:cxnSpLocks/>
          </p:cNvCxnSpPr>
          <p:nvPr/>
        </p:nvCxnSpPr>
        <p:spPr>
          <a:xfrm>
            <a:off x="3449782" y="600816"/>
            <a:ext cx="2528454" cy="0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36BCF2-B755-0256-C64B-8B361E57CB8D}"/>
              </a:ext>
            </a:extLst>
          </p:cNvPr>
          <p:cNvSpPr txBox="1"/>
          <p:nvPr/>
        </p:nvSpPr>
        <p:spPr>
          <a:xfrm>
            <a:off x="1884217" y="-103213"/>
            <a:ext cx="5659584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algn="ctr"/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Train-Test Split</a:t>
            </a:r>
          </a:p>
        </p:txBody>
      </p:sp>
    </p:spTree>
    <p:extLst>
      <p:ext uri="{BB962C8B-B14F-4D97-AF65-F5344CB8AC3E}">
        <p14:creationId xmlns:p14="http://schemas.microsoft.com/office/powerpoint/2010/main" val="390023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1852068" y="1279005"/>
            <a:ext cx="5061349" cy="1214814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80" dirty="0"/>
              <a:t>Time Series Analysis</a:t>
            </a:r>
          </a:p>
        </p:txBody>
      </p:sp>
      <p:sp>
        <p:nvSpPr>
          <p:cNvPr id="2" name="Google Shape;146;p28">
            <a:extLst>
              <a:ext uri="{FF2B5EF4-FFF2-40B4-BE49-F238E27FC236}">
                <a16:creationId xmlns:a16="http://schemas.microsoft.com/office/drawing/2014/main" id="{E90EEC7F-EE27-B724-435E-3E7A0EE0CD6F}"/>
              </a:ext>
            </a:extLst>
          </p:cNvPr>
          <p:cNvSpPr txBox="1">
            <a:spLocks/>
          </p:cNvSpPr>
          <p:nvPr/>
        </p:nvSpPr>
        <p:spPr>
          <a:xfrm>
            <a:off x="4830640" y="2418491"/>
            <a:ext cx="4922583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Analysis of data that varies with time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Dependent on previous time steps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Can see trends – seasonality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Can be influenced by external factors</a:t>
            </a:r>
          </a:p>
        </p:txBody>
      </p:sp>
    </p:spTree>
    <p:extLst>
      <p:ext uri="{BB962C8B-B14F-4D97-AF65-F5344CB8AC3E}">
        <p14:creationId xmlns:p14="http://schemas.microsoft.com/office/powerpoint/2010/main" val="1077434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6615B4-FD62-2AD2-2E2A-73E3EC9F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1" y="1194820"/>
            <a:ext cx="6896698" cy="3086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F4CB4-A1EB-0662-9192-D25527860FED}"/>
              </a:ext>
            </a:extLst>
          </p:cNvPr>
          <p:cNvSpPr txBox="1"/>
          <p:nvPr/>
        </p:nvSpPr>
        <p:spPr>
          <a:xfrm>
            <a:off x="1354641" y="143138"/>
            <a:ext cx="618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Use the sales from 1, 7, 14, and 30 days ago to predict tomorrow’s sales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264B5-01EF-41F4-816E-EDFC4B134DE0}"/>
              </a:ext>
            </a:extLst>
          </p:cNvPr>
          <p:cNvSpPr/>
          <p:nvPr/>
        </p:nvSpPr>
        <p:spPr>
          <a:xfrm>
            <a:off x="2689216" y="1260805"/>
            <a:ext cx="1571058" cy="19396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2244DB-EE12-1BD0-2A4D-972775E04234}"/>
              </a:ext>
            </a:extLst>
          </p:cNvPr>
          <p:cNvCxnSpPr>
            <a:cxnSpLocks/>
          </p:cNvCxnSpPr>
          <p:nvPr/>
        </p:nvCxnSpPr>
        <p:spPr>
          <a:xfrm flipV="1">
            <a:off x="1447801" y="789469"/>
            <a:ext cx="6040581" cy="30968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253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9F61568-AC29-D5CD-EC75-DC47AF2F1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9015"/>
              </p:ext>
            </p:extLst>
          </p:nvPr>
        </p:nvGraphicFramePr>
        <p:xfrm>
          <a:off x="1399310" y="1385570"/>
          <a:ext cx="6096000" cy="237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7252221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9026281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7932871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0949431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57306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day ago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days ago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days ago Sales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days ago Sales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3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1-1-18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54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2-1-18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52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3-1-18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239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4-1-18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09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71168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E7AC0EA-AFA4-1B82-47E4-D59FF6F27B4C}"/>
              </a:ext>
            </a:extLst>
          </p:cNvPr>
          <p:cNvSpPr txBox="1"/>
          <p:nvPr/>
        </p:nvSpPr>
        <p:spPr>
          <a:xfrm>
            <a:off x="1752599" y="149514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Input data after going through DARTS with lags -1,-2,-3,-4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D243CB-3975-1DCC-2D6C-829CAC45740E}"/>
              </a:ext>
            </a:extLst>
          </p:cNvPr>
          <p:cNvCxnSpPr>
            <a:cxnSpLocks/>
          </p:cNvCxnSpPr>
          <p:nvPr/>
        </p:nvCxnSpPr>
        <p:spPr>
          <a:xfrm>
            <a:off x="1756064" y="824826"/>
            <a:ext cx="5382491" cy="0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15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5A66207-FF76-8656-774D-D9DBC7F5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80" y="767715"/>
            <a:ext cx="5377439" cy="39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3180555" y="-98346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A76681-D5DF-E03F-D71E-1A2CAD995086}"/>
              </a:ext>
            </a:extLst>
          </p:cNvPr>
          <p:cNvCxnSpPr>
            <a:cxnSpLocks/>
          </p:cNvCxnSpPr>
          <p:nvPr/>
        </p:nvCxnSpPr>
        <p:spPr>
          <a:xfrm>
            <a:off x="3180555" y="587995"/>
            <a:ext cx="2929300" cy="0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5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2550174" y="-98912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 - % difference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F3BCDA6-4725-B635-8C4A-C21E374F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138" y="725580"/>
            <a:ext cx="5531716" cy="389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6D0C90-8B16-093E-3C62-167A7857387C}"/>
              </a:ext>
            </a:extLst>
          </p:cNvPr>
          <p:cNvCxnSpPr>
            <a:cxnSpLocks/>
          </p:cNvCxnSpPr>
          <p:nvPr/>
        </p:nvCxnSpPr>
        <p:spPr>
          <a:xfrm>
            <a:off x="2550174" y="581067"/>
            <a:ext cx="4605699" cy="0"/>
          </a:xfrm>
          <a:prstGeom prst="line">
            <a:avLst/>
          </a:prstGeom>
          <a:ln w="28575">
            <a:solidFill>
              <a:srgbClr val="34A8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483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4CB4-A1EB-0662-9192-D25527860FED}"/>
              </a:ext>
            </a:extLst>
          </p:cNvPr>
          <p:cNvSpPr txBox="1"/>
          <p:nvPr/>
        </p:nvSpPr>
        <p:spPr>
          <a:xfrm>
            <a:off x="1747104" y="131617"/>
            <a:ext cx="529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Use the lags we identified as significant by autocorrelation plot!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AC6771-7E04-8542-B636-AD777E75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34" y="1017135"/>
            <a:ext cx="6835732" cy="310922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36166B-0BD8-4F6D-D39C-995BE155F532}"/>
              </a:ext>
            </a:extLst>
          </p:cNvPr>
          <p:cNvSpPr/>
          <p:nvPr/>
        </p:nvSpPr>
        <p:spPr>
          <a:xfrm>
            <a:off x="2798618" y="1080655"/>
            <a:ext cx="2410691" cy="24425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D450DF-FD68-4D2F-3066-FE8D35EE94B7}"/>
              </a:ext>
            </a:extLst>
          </p:cNvPr>
          <p:cNvCxnSpPr>
            <a:cxnSpLocks/>
          </p:cNvCxnSpPr>
          <p:nvPr/>
        </p:nvCxnSpPr>
        <p:spPr>
          <a:xfrm>
            <a:off x="1989064" y="777948"/>
            <a:ext cx="4979772" cy="0"/>
          </a:xfrm>
          <a:prstGeom prst="line">
            <a:avLst/>
          </a:prstGeom>
          <a:ln w="28575">
            <a:solidFill>
              <a:srgbClr val="F9A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2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3138991" y="-84491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2EEFED1-287B-D156-195E-27F76BE45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852" y="606279"/>
            <a:ext cx="5585257" cy="405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744F16B-D4C6-4862-C26E-16231ABD8D11}"/>
              </a:ext>
            </a:extLst>
          </p:cNvPr>
          <p:cNvCxnSpPr>
            <a:cxnSpLocks/>
          </p:cNvCxnSpPr>
          <p:nvPr/>
        </p:nvCxnSpPr>
        <p:spPr>
          <a:xfrm>
            <a:off x="3099484" y="606279"/>
            <a:ext cx="3053991" cy="0"/>
          </a:xfrm>
          <a:prstGeom prst="line">
            <a:avLst/>
          </a:prstGeom>
          <a:ln w="28575">
            <a:solidFill>
              <a:srgbClr val="F9A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44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2598665" y="-195329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 - % difference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5472C03-12F6-A0A2-7AFA-8D49DBBC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21" y="664281"/>
            <a:ext cx="5677189" cy="399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7BC51E-1774-DAFC-5677-7FB998695689}"/>
              </a:ext>
            </a:extLst>
          </p:cNvPr>
          <p:cNvCxnSpPr>
            <a:cxnSpLocks/>
          </p:cNvCxnSpPr>
          <p:nvPr/>
        </p:nvCxnSpPr>
        <p:spPr>
          <a:xfrm>
            <a:off x="2591738" y="480075"/>
            <a:ext cx="4598771" cy="0"/>
          </a:xfrm>
          <a:prstGeom prst="line">
            <a:avLst/>
          </a:prstGeom>
          <a:ln w="28575">
            <a:solidFill>
              <a:srgbClr val="F9A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34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4CB4-A1EB-0662-9192-D25527860FED}"/>
              </a:ext>
            </a:extLst>
          </p:cNvPr>
          <p:cNvSpPr txBox="1"/>
          <p:nvPr/>
        </p:nvSpPr>
        <p:spPr>
          <a:xfrm>
            <a:off x="1747104" y="117763"/>
            <a:ext cx="529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Add other features (Covariates)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7A48E-714C-CD51-3FF0-5AB943ABA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0" y="1043814"/>
            <a:ext cx="8756139" cy="290347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EC5AAD-FFEA-03F8-9659-D1C3D4E8AC6C}"/>
              </a:ext>
            </a:extLst>
          </p:cNvPr>
          <p:cNvCxnSpPr>
            <a:cxnSpLocks/>
          </p:cNvCxnSpPr>
          <p:nvPr/>
        </p:nvCxnSpPr>
        <p:spPr>
          <a:xfrm>
            <a:off x="2508610" y="487095"/>
            <a:ext cx="37467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97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EF4CB4-A1EB-0662-9192-D25527860FED}"/>
              </a:ext>
            </a:extLst>
          </p:cNvPr>
          <p:cNvSpPr txBox="1"/>
          <p:nvPr/>
        </p:nvSpPr>
        <p:spPr>
          <a:xfrm>
            <a:off x="1747104" y="277090"/>
            <a:ext cx="529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Add other features (Covariates)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10E46-3FBD-62A2-1DB3-D61B1404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9" y="1039997"/>
            <a:ext cx="8093141" cy="306350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50D36-F25C-B440-3152-E151B6C1A9B6}"/>
              </a:ext>
            </a:extLst>
          </p:cNvPr>
          <p:cNvCxnSpPr>
            <a:cxnSpLocks/>
          </p:cNvCxnSpPr>
          <p:nvPr/>
        </p:nvCxnSpPr>
        <p:spPr>
          <a:xfrm>
            <a:off x="2480900" y="646422"/>
            <a:ext cx="37467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027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3097428" y="-189884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BC26215-35A2-75AA-A2BD-6160CAB12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233" y="603904"/>
            <a:ext cx="5571403" cy="404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14DEA0-91F4-AC39-5129-FD4F97E59B44}"/>
              </a:ext>
            </a:extLst>
          </p:cNvPr>
          <p:cNvCxnSpPr>
            <a:cxnSpLocks/>
          </p:cNvCxnSpPr>
          <p:nvPr/>
        </p:nvCxnSpPr>
        <p:spPr>
          <a:xfrm>
            <a:off x="3097428" y="494023"/>
            <a:ext cx="29639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1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795408" y="1168168"/>
            <a:ext cx="5180356" cy="1131686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Importance of Sales Forecasting</a:t>
            </a:r>
          </a:p>
        </p:txBody>
      </p:sp>
      <p:sp>
        <p:nvSpPr>
          <p:cNvPr id="2" name="Google Shape;146;p28">
            <a:extLst>
              <a:ext uri="{FF2B5EF4-FFF2-40B4-BE49-F238E27FC236}">
                <a16:creationId xmlns:a16="http://schemas.microsoft.com/office/drawing/2014/main" id="{117E3CEF-121E-D47D-6B9A-D1A271ECB27E}"/>
              </a:ext>
            </a:extLst>
          </p:cNvPr>
          <p:cNvSpPr txBox="1">
            <a:spLocks/>
          </p:cNvSpPr>
          <p:nvPr/>
        </p:nvSpPr>
        <p:spPr>
          <a:xfrm>
            <a:off x="5066542" y="2494691"/>
            <a:ext cx="4922583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Setting targets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Cashflow prediction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Inventory analysis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Risk management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Strategic planning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2550174" y="-195328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 - % difference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34A198D-9C64-C46F-A46B-8080A469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85" y="664281"/>
            <a:ext cx="5649480" cy="39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4B33E6-35F0-6037-5A36-8C67B29967F7}"/>
              </a:ext>
            </a:extLst>
          </p:cNvPr>
          <p:cNvCxnSpPr>
            <a:cxnSpLocks/>
          </p:cNvCxnSpPr>
          <p:nvPr/>
        </p:nvCxnSpPr>
        <p:spPr>
          <a:xfrm>
            <a:off x="2606529" y="511881"/>
            <a:ext cx="448699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23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Example with Prophet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34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2667937" y="-213187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Prepare Data &amp; Train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C87DB9-0E4B-FCD9-8357-B2C6C86B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80" y="606306"/>
            <a:ext cx="5768840" cy="40694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5C2B7C-CA40-6F7F-B7D4-42E87AA8D7D5}"/>
              </a:ext>
            </a:extLst>
          </p:cNvPr>
          <p:cNvCxnSpPr>
            <a:cxnSpLocks/>
          </p:cNvCxnSpPr>
          <p:nvPr/>
        </p:nvCxnSpPr>
        <p:spPr>
          <a:xfrm>
            <a:off x="2667937" y="466313"/>
            <a:ext cx="324102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540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3727809" y="-232182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Plot Predictions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609BF01-F0D5-95B3-2E70-6380E1DF8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566559"/>
            <a:ext cx="6722341" cy="401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2C906F-E249-9DA6-F634-F8079C3707D8}"/>
              </a:ext>
            </a:extLst>
          </p:cNvPr>
          <p:cNvCxnSpPr>
            <a:cxnSpLocks/>
          </p:cNvCxnSpPr>
          <p:nvPr/>
        </p:nvCxnSpPr>
        <p:spPr>
          <a:xfrm>
            <a:off x="3727809" y="432723"/>
            <a:ext cx="18971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93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3395300" y="-207818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Explain the model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9C96EB5-99C6-31F3-5218-B29B852A7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35"/>
          <a:stretch/>
        </p:blipFill>
        <p:spPr bwMode="auto">
          <a:xfrm>
            <a:off x="2041309" y="881908"/>
            <a:ext cx="5061382" cy="337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4555F0-B1DD-700A-9A3E-D082EBF7A48F}"/>
              </a:ext>
            </a:extLst>
          </p:cNvPr>
          <p:cNvCxnSpPr>
            <a:cxnSpLocks/>
          </p:cNvCxnSpPr>
          <p:nvPr/>
        </p:nvCxnSpPr>
        <p:spPr>
          <a:xfrm>
            <a:off x="3395300" y="547882"/>
            <a:ext cx="212573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61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3166701" y="-202255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D4B02FE-3A2A-5E2E-019F-E97164D8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533400"/>
            <a:ext cx="521017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177DFE8-AF45-97DB-3C1D-E992BD706732}"/>
              </a:ext>
            </a:extLst>
          </p:cNvPr>
          <p:cNvCxnSpPr>
            <a:cxnSpLocks/>
          </p:cNvCxnSpPr>
          <p:nvPr/>
        </p:nvCxnSpPr>
        <p:spPr>
          <a:xfrm>
            <a:off x="3166701" y="533400"/>
            <a:ext cx="293622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913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661AF0-79EA-334D-C133-190E78AC9B1E}"/>
              </a:ext>
            </a:extLst>
          </p:cNvPr>
          <p:cNvSpPr txBox="1"/>
          <p:nvPr/>
        </p:nvSpPr>
        <p:spPr>
          <a:xfrm>
            <a:off x="2437172" y="-174546"/>
            <a:ext cx="4849091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rm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</a:rPr>
              <a:t>Actual vs Predicted Sales - % difference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C52CE50-7769-57F8-AA6D-A5726B2D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128" y="723956"/>
            <a:ext cx="4941743" cy="400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2F2C0C-99C2-1B65-A5CE-D763E598735B}"/>
              </a:ext>
            </a:extLst>
          </p:cNvPr>
          <p:cNvCxnSpPr>
            <a:cxnSpLocks/>
          </p:cNvCxnSpPr>
          <p:nvPr/>
        </p:nvCxnSpPr>
        <p:spPr>
          <a:xfrm>
            <a:off x="2437172" y="521731"/>
            <a:ext cx="460569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01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2821887" y="607059"/>
            <a:ext cx="3156349" cy="68834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 dirty="0"/>
              <a:t>Thank You!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5CBBB-20C8-7949-641B-3BAF0D02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142" y="3166496"/>
            <a:ext cx="1370073" cy="1368135"/>
          </a:xfrm>
          <a:prstGeom prst="rect">
            <a:avLst/>
          </a:prstGeom>
        </p:spPr>
      </p:pic>
      <p:pic>
        <p:nvPicPr>
          <p:cNvPr id="4" name="Google Shape;956;p62" descr="Google Shape;594;p28">
            <a:extLst>
              <a:ext uri="{FF2B5EF4-FFF2-40B4-BE49-F238E27FC236}">
                <a16:creationId xmlns:a16="http://schemas.microsoft.com/office/drawing/2014/main" id="{D54A0964-36CE-F91D-1E1E-89BC31CB4B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7873514" y="2654254"/>
            <a:ext cx="367327" cy="3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6" name="Picture 2" descr="Linkedin icon - Free download on Iconfinder">
            <a:extLst>
              <a:ext uri="{FF2B5EF4-FFF2-40B4-BE49-F238E27FC236}">
                <a16:creationId xmlns:a16="http://schemas.microsoft.com/office/drawing/2014/main" id="{B04D046A-045D-C146-1680-A22ACC1B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10" y="1934617"/>
            <a:ext cx="401783" cy="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956;p62" descr="Google Shape;594;p28">
            <a:extLst>
              <a:ext uri="{FF2B5EF4-FFF2-40B4-BE49-F238E27FC236}">
                <a16:creationId xmlns:a16="http://schemas.microsoft.com/office/drawing/2014/main" id="{22BAEF54-3157-CBE5-E680-C6521D3D49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9" r="59"/>
          <a:stretch/>
        </p:blipFill>
        <p:spPr>
          <a:xfrm>
            <a:off x="2670339" y="2470592"/>
            <a:ext cx="367327" cy="367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BFA12-5B41-BE8E-B887-C45A0F1F4662}"/>
              </a:ext>
            </a:extLst>
          </p:cNvPr>
          <p:cNvSpPr txBox="1"/>
          <p:nvPr/>
        </p:nvSpPr>
        <p:spPr>
          <a:xfrm>
            <a:off x="3110347" y="1963881"/>
            <a:ext cx="394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https://www.linkedin.com/in/rohan-mitra14/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BA45E-D954-E4B9-099A-F55696FA9A0A}"/>
              </a:ext>
            </a:extLst>
          </p:cNvPr>
          <p:cNvSpPr txBox="1"/>
          <p:nvPr/>
        </p:nvSpPr>
        <p:spPr>
          <a:xfrm>
            <a:off x="3110347" y="2500365"/>
            <a:ext cx="394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https://github.com/ro1406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C7019D-0529-5CDC-99B1-EB780BF7F19D}"/>
              </a:ext>
            </a:extLst>
          </p:cNvPr>
          <p:cNvSpPr txBox="1"/>
          <p:nvPr/>
        </p:nvSpPr>
        <p:spPr>
          <a:xfrm>
            <a:off x="3110347" y="2934597"/>
            <a:ext cx="3311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https://orcid.org/my-orcid?orcid=0000-0002-8007-5437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FC6E033C-4A1C-4572-08F5-06DFB5943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10" y="3013849"/>
            <a:ext cx="401783" cy="40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D0F98B-C4A7-5AA0-D18F-5C28B255EA35}"/>
              </a:ext>
            </a:extLst>
          </p:cNvPr>
          <p:cNvSpPr txBox="1"/>
          <p:nvPr/>
        </p:nvSpPr>
        <p:spPr>
          <a:xfrm>
            <a:off x="6868387" y="4534631"/>
            <a:ext cx="227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https://github.com/ro1406/SalesPrediction</a:t>
            </a:r>
          </a:p>
        </p:txBody>
      </p:sp>
    </p:spTree>
    <p:extLst>
      <p:ext uri="{BB962C8B-B14F-4D97-AF65-F5344CB8AC3E}">
        <p14:creationId xmlns:p14="http://schemas.microsoft.com/office/powerpoint/2010/main" val="263611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1734304" y="1209733"/>
            <a:ext cx="5206823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Time Series Analysis – Classical Approaches</a:t>
            </a:r>
          </a:p>
        </p:txBody>
      </p:sp>
      <p:sp>
        <p:nvSpPr>
          <p:cNvPr id="2" name="Google Shape;146;p28">
            <a:extLst>
              <a:ext uri="{FF2B5EF4-FFF2-40B4-BE49-F238E27FC236}">
                <a16:creationId xmlns:a16="http://schemas.microsoft.com/office/drawing/2014/main" id="{EB554F57-D32A-59EF-D70A-85A3B1855861}"/>
              </a:ext>
            </a:extLst>
          </p:cNvPr>
          <p:cNvSpPr txBox="1">
            <a:spLocks/>
          </p:cNvSpPr>
          <p:nvPr/>
        </p:nvSpPr>
        <p:spPr>
          <a:xfrm>
            <a:off x="4740587" y="2571750"/>
            <a:ext cx="420945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Moving Averages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Exponential Smoothing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ARIMA (Autoregressive Integrated Moving Average)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SARIMA (Seasonal Autoregressive Integrated Moving Average)</a:t>
            </a:r>
          </a:p>
        </p:txBody>
      </p:sp>
    </p:spTree>
    <p:extLst>
      <p:ext uri="{BB962C8B-B14F-4D97-AF65-F5344CB8AC3E}">
        <p14:creationId xmlns:p14="http://schemas.microsoft.com/office/powerpoint/2010/main" val="69751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1713521" y="1396768"/>
            <a:ext cx="6155859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Time Series Analysis – Machine Learning Approaches</a:t>
            </a:r>
          </a:p>
        </p:txBody>
      </p:sp>
      <p:sp>
        <p:nvSpPr>
          <p:cNvPr id="2" name="Google Shape;146;p28">
            <a:extLst>
              <a:ext uri="{FF2B5EF4-FFF2-40B4-BE49-F238E27FC236}">
                <a16:creationId xmlns:a16="http://schemas.microsoft.com/office/drawing/2014/main" id="{38DF2DF4-4683-A0B6-FCE2-9750DD03F4DF}"/>
              </a:ext>
            </a:extLst>
          </p:cNvPr>
          <p:cNvSpPr txBox="1">
            <a:spLocks/>
          </p:cNvSpPr>
          <p:nvPr/>
        </p:nvSpPr>
        <p:spPr>
          <a:xfrm>
            <a:off x="5764655" y="2793423"/>
            <a:ext cx="420945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DARTS library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Prophet model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</a:rPr>
              <a:t>TSAI library</a:t>
            </a: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bg1"/>
                </a:solidFill>
              </a:rPr>
              <a:t>Tensorflow</a:t>
            </a:r>
            <a:endParaRPr 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70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258055" y="-114614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Our Case Study</a:t>
            </a:r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283990" y="982050"/>
            <a:ext cx="4378065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Your client, </a:t>
            </a:r>
            <a:r>
              <a:rPr lang="en-US" sz="1200" dirty="0" err="1"/>
              <a:t>GMart</a:t>
            </a:r>
            <a:r>
              <a:rPr lang="en-US" sz="1200" dirty="0"/>
              <a:t>, is a leading nutrition and supplement retail chain that offers a comprehensive range of products for all your wellness and fitness needs.</a:t>
            </a:r>
          </a:p>
          <a:p>
            <a:endParaRPr lang="en-US" sz="1200" dirty="0"/>
          </a:p>
          <a:p>
            <a:r>
              <a:rPr lang="en-US" sz="1200" dirty="0"/>
              <a:t>They want to predict their daily sales to manage their cashflow, inventory, and set realistic sales targets</a:t>
            </a:r>
          </a:p>
          <a:p>
            <a:endParaRPr lang="en-US" sz="1200" dirty="0"/>
          </a:p>
          <a:p>
            <a:r>
              <a:rPr lang="en-US" sz="1200" dirty="0"/>
              <a:t>They’ve hired you to help them!</a:t>
            </a:r>
          </a:p>
          <a:p>
            <a:endParaRPr lang="en-US" sz="1200" dirty="0"/>
          </a:p>
          <a:p>
            <a:r>
              <a:rPr lang="en-US" sz="1200" dirty="0"/>
              <a:t>They don’t have extensive data, but have provided you with something to work with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8F990-40B7-B78B-D225-362DB7DFB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905" y="1135255"/>
            <a:ext cx="2926334" cy="2872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3C538E-A596-B4E5-AB62-55D497D57332}"/>
              </a:ext>
            </a:extLst>
          </p:cNvPr>
          <p:cNvSpPr txBox="1"/>
          <p:nvPr/>
        </p:nvSpPr>
        <p:spPr>
          <a:xfrm>
            <a:off x="90055" y="4880264"/>
            <a:ext cx="342207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Ref: https://www.kaggle.com/datasets/sureshmecad/supplement-sales-prediction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16BA1E-9663-F984-398F-FC6E8B45F895}"/>
              </a:ext>
            </a:extLst>
          </p:cNvPr>
          <p:cNvCxnSpPr>
            <a:cxnSpLocks/>
          </p:cNvCxnSpPr>
          <p:nvPr/>
        </p:nvCxnSpPr>
        <p:spPr>
          <a:xfrm>
            <a:off x="3191741" y="579985"/>
            <a:ext cx="27605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B2A87-ABCE-CB6D-56E9-2ED41258EC4A}"/>
              </a:ext>
            </a:extLst>
          </p:cNvPr>
          <p:cNvSpPr txBox="1"/>
          <p:nvPr/>
        </p:nvSpPr>
        <p:spPr>
          <a:xfrm>
            <a:off x="2881743" y="93959"/>
            <a:ext cx="55695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How is </a:t>
            </a:r>
            <a:r>
              <a:rPr lang="en-US" sz="2500" b="1" dirty="0" err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GMart</a:t>
            </a:r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doing?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653F03-FA33-708B-4915-0B59092ED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93" y="647213"/>
            <a:ext cx="5844453" cy="40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DDA785-6B11-BF17-DC5E-3D55FBACF852}"/>
              </a:ext>
            </a:extLst>
          </p:cNvPr>
          <p:cNvCxnSpPr/>
          <p:nvPr/>
        </p:nvCxnSpPr>
        <p:spPr>
          <a:xfrm>
            <a:off x="2784764" y="577940"/>
            <a:ext cx="35675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973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D4C8FC-E7BE-25E2-BC8C-2AF61E86783B}"/>
              </a:ext>
            </a:extLst>
          </p:cNvPr>
          <p:cNvSpPr/>
          <p:nvPr/>
        </p:nvSpPr>
        <p:spPr>
          <a:xfrm>
            <a:off x="3796145" y="477982"/>
            <a:ext cx="3810000" cy="755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E69071-F123-DFAA-A33A-0F2C94A11E77}"/>
              </a:ext>
            </a:extLst>
          </p:cNvPr>
          <p:cNvSpPr txBox="1"/>
          <p:nvPr/>
        </p:nvSpPr>
        <p:spPr>
          <a:xfrm>
            <a:off x="3969328" y="460350"/>
            <a:ext cx="4306528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b" anchorCtr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2500"/>
            </a:pPr>
            <a:r>
              <a:rPr lang="en-US" sz="2500" b="1" i="0" u="none" strike="noStrike" cap="none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Diagnostics – Autocorrelation Plot</a:t>
            </a:r>
          </a:p>
        </p:txBody>
      </p:sp>
      <p:sp>
        <p:nvSpPr>
          <p:cNvPr id="6" name="Google Shape;146;p28">
            <a:extLst>
              <a:ext uri="{FF2B5EF4-FFF2-40B4-BE49-F238E27FC236}">
                <a16:creationId xmlns:a16="http://schemas.microsoft.com/office/drawing/2014/main" id="{A36045B0-65E7-6014-06E2-06F8D54A260A}"/>
              </a:ext>
            </a:extLst>
          </p:cNvPr>
          <p:cNvSpPr txBox="1">
            <a:spLocks/>
          </p:cNvSpPr>
          <p:nvPr/>
        </p:nvSpPr>
        <p:spPr>
          <a:xfrm>
            <a:off x="3868124" y="1760400"/>
            <a:ext cx="4922583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Google Sans"/>
              <a:buNone/>
              <a:defRPr sz="4200" b="1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0" i="0" u="none" strike="noStrike" cap="non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Lag: Previous days (</a:t>
            </a:r>
            <a:r>
              <a:rPr lang="en-US" sz="1600" b="0" dirty="0" err="1"/>
              <a:t>eg</a:t>
            </a:r>
            <a:r>
              <a:rPr lang="en-US" sz="1600" b="0" dirty="0"/>
              <a:t>: Lag of 1 = 1 day ago)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Correlation between lags, is called autocorrelation (correlation of the Sales with itself)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Autocorrelation plot tells us sales from how many days ago effect today’s prediction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endParaRPr lang="en-US" sz="1600" b="0" dirty="0"/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1600" b="0" dirty="0"/>
              <a:t>Also dependent on the days in between – 7 days ago AND the last week</a:t>
            </a:r>
          </a:p>
        </p:txBody>
      </p:sp>
    </p:spTree>
    <p:extLst>
      <p:ext uri="{BB962C8B-B14F-4D97-AF65-F5344CB8AC3E}">
        <p14:creationId xmlns:p14="http://schemas.microsoft.com/office/powerpoint/2010/main" val="302581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6B2A87-ABCE-CB6D-56E9-2ED41258EC4A}"/>
              </a:ext>
            </a:extLst>
          </p:cNvPr>
          <p:cNvSpPr txBox="1"/>
          <p:nvPr/>
        </p:nvSpPr>
        <p:spPr>
          <a:xfrm>
            <a:off x="1932709" y="159327"/>
            <a:ext cx="55487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Diagnostics – Autocorrelation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12BC1-5071-3B13-D21C-75A52F8A41F5}"/>
              </a:ext>
            </a:extLst>
          </p:cNvPr>
          <p:cNvSpPr txBox="1"/>
          <p:nvPr/>
        </p:nvSpPr>
        <p:spPr>
          <a:xfrm>
            <a:off x="239857" y="1446713"/>
            <a:ext cx="46135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  <a:sym typeface="Roboto Mono Light"/>
              </a:rPr>
              <a:t>There is seasonality since there is a pattern every ~10 days (weak)</a:t>
            </a:r>
            <a:br>
              <a:rPr lang="en-US" dirty="0">
                <a:solidFill>
                  <a:srgbClr val="5F6368"/>
                </a:solidFill>
                <a:latin typeface="Roboto Mono Light"/>
                <a:ea typeface="Roboto Mono Light"/>
                <a:sym typeface="Roboto Mono Light"/>
              </a:rPr>
            </a:br>
            <a:endParaRPr lang="en-US" dirty="0">
              <a:solidFill>
                <a:srgbClr val="5F6368"/>
              </a:solidFill>
              <a:latin typeface="Roboto Mono Light"/>
              <a:ea typeface="Roboto Mono Light"/>
              <a:sym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5F6368"/>
              </a:solidFill>
              <a:latin typeface="Roboto Mono Light"/>
              <a:ea typeface="Roboto Mono Light"/>
              <a:sym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  <a:sym typeface="Roboto Mono Light"/>
              </a:rPr>
              <a:t>Autocorrelation with lags of 1,2,3,11,12,13,14,15,18,21,22,23,24,25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  <a:sym typeface="Roboto Mono Light"/>
              </a:rPr>
              <a:t>&gt;5% significance (outside blue region)</a:t>
            </a:r>
            <a:br>
              <a:rPr lang="en-US" dirty="0">
                <a:solidFill>
                  <a:srgbClr val="5F6368"/>
                </a:solidFill>
                <a:latin typeface="Roboto Mono Light"/>
                <a:ea typeface="Roboto Mono Light"/>
                <a:sym typeface="Roboto Mono Light"/>
              </a:rPr>
            </a:br>
            <a:endParaRPr lang="en-US" dirty="0">
              <a:solidFill>
                <a:srgbClr val="5F6368"/>
              </a:solidFill>
              <a:latin typeface="Roboto Mono Light"/>
              <a:ea typeface="Roboto Mono Light"/>
              <a:sym typeface="Roboto Mono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F6368"/>
                </a:solidFill>
                <a:latin typeface="Roboto Mono Light"/>
                <a:ea typeface="Roboto Mono Light"/>
                <a:sym typeface="Roboto Mono Light"/>
              </a:rPr>
              <a:t>Hence, we could use any of these to predict the future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07C051-9204-74B2-3E5E-BB484190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512" y="1314450"/>
            <a:ext cx="36766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FCC49F-E2DD-9855-1AE5-4DFF7ED6D2E7}"/>
              </a:ext>
            </a:extLst>
          </p:cNvPr>
          <p:cNvCxnSpPr>
            <a:cxnSpLocks/>
          </p:cNvCxnSpPr>
          <p:nvPr/>
        </p:nvCxnSpPr>
        <p:spPr>
          <a:xfrm>
            <a:off x="2015837" y="636381"/>
            <a:ext cx="5465618" cy="0"/>
          </a:xfrm>
          <a:prstGeom prst="line">
            <a:avLst/>
          </a:prstGeom>
          <a:ln w="28575">
            <a:solidFill>
              <a:srgbClr val="F9A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988842"/>
      </p:ext>
    </p:extLst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747</Words>
  <Application>Microsoft Office PowerPoint</Application>
  <PresentationFormat>On-screen Show (16:9)</PresentationFormat>
  <Paragraphs>164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Roboto Mono Light</vt:lpstr>
      <vt:lpstr>Arial</vt:lpstr>
      <vt:lpstr>Cambria Math</vt:lpstr>
      <vt:lpstr>Google Sans</vt:lpstr>
      <vt:lpstr>DevFest 2023</vt:lpstr>
      <vt:lpstr>Time Series Analysis – Sales Forecasting</vt:lpstr>
      <vt:lpstr>Time Series Analysis</vt:lpstr>
      <vt:lpstr>Importance of Sales Forecasting</vt:lpstr>
      <vt:lpstr>Time Series Analysis – Classical Approaches</vt:lpstr>
      <vt:lpstr>Time Series Analysis – Machine Learning Approaches</vt:lpstr>
      <vt:lpstr>Our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with DARTS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with Prophet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– Sales Forecasting</dc:title>
  <cp:lastModifiedBy>Rohan Mitra</cp:lastModifiedBy>
  <cp:revision>2</cp:revision>
  <dcterms:modified xsi:type="dcterms:W3CDTF">2023-10-07T23:45:02Z</dcterms:modified>
</cp:coreProperties>
</file>